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21_C33AF5E3.xml" ContentType="application/vnd.ms-powerpoint.comments+xml"/>
  <Override PartName="/ppt/notesSlides/notesSlide4.xml" ContentType="application/vnd.openxmlformats-officedocument.presentationml.notesSlide+xml"/>
  <Override PartName="/ppt/comments/modernComment_12D_B90AA03D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9" r:id="rId6"/>
    <p:sldId id="287" r:id="rId7"/>
    <p:sldId id="293" r:id="rId8"/>
    <p:sldId id="296" r:id="rId9"/>
    <p:sldId id="295" r:id="rId10"/>
    <p:sldId id="294" r:id="rId11"/>
    <p:sldId id="291" r:id="rId12"/>
    <p:sldId id="297" r:id="rId13"/>
    <p:sldId id="298" r:id="rId14"/>
    <p:sldId id="299" r:id="rId15"/>
    <p:sldId id="261" r:id="rId16"/>
    <p:sldId id="289" r:id="rId17"/>
    <p:sldId id="300" r:id="rId18"/>
    <p:sldId id="301" r:id="rId19"/>
    <p:sldId id="285" r:id="rId20"/>
    <p:sldId id="286" r:id="rId21"/>
    <p:sldId id="271" r:id="rId22"/>
    <p:sldId id="273" r:id="rId23"/>
    <p:sldId id="284" r:id="rId24"/>
  </p:sldIdLst>
  <p:sldSz cx="12192000" cy="6858000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italic r:id="rId32"/>
    </p:embeddedFont>
    <p:embeddedFont>
      <p:font typeface="Montserrat SemiBold" panose="00000700000000000000" pitchFamily="2" charset="0"/>
      <p:bold r:id="rId33"/>
      <p:boldItalic r:id="rId34"/>
    </p:embeddedFont>
    <p:embeddedFont>
      <p:font typeface="PT Sans Narrow" panose="020B0506020203020204" pitchFamily="34" charset="0"/>
      <p:regular r:id="rId35"/>
      <p:bold r:id="rId36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56334D-63D5-7E46-AA6E-4E54F11FBEDC}" name="Zonghai Yang" initials="ZY" userId="c96d5f9f04357eeb" providerId="Windows Live"/>
  <p188:author id="{A9CAF9EA-1E55-BAFC-5BB9-67A9EBDB9C99}" name="Merve Yanik" initials="MY" userId="7edf666d23fbeef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omments/modernComment_121_C33AF5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4FAF49-2922-46D2-9ED9-351BC8A81834}" authorId="{A156334D-63D5-7E46-AA6E-4E54F11FBEDC}" created="2023-11-09T00:39:08.590">
    <pc:sldMkLst xmlns:pc="http://schemas.microsoft.com/office/powerpoint/2013/main/command">
      <pc:docMk/>
      <pc:sldMk cId="3275421155" sldId="282"/>
    </pc:sldMkLst>
    <p188:txBody>
      <a:bodyPr/>
      <a:lstStyle/>
      <a:p>
        <a:r>
          <a:rPr lang="zh-CN" altLang="en-US"/>
          <a:t>New pages</a:t>
        </a:r>
      </a:p>
    </p188:txBody>
  </p188:cm>
</p188:cmLst>
</file>

<file path=ppt/comments/modernComment_12D_B90AA0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489F40-61D4-413E-8BBB-BF741B118F0B}" authorId="{A156334D-63D5-7E46-AA6E-4E54F11FBEDC}" created="2023-11-09T00:39:08.590">
    <pc:sldMkLst xmlns:pc="http://schemas.microsoft.com/office/powerpoint/2013/main/command">
      <pc:docMk/>
      <pc:sldMk cId="3275421155" sldId="282"/>
    </pc:sldMkLst>
    <p188:txBody>
      <a:bodyPr/>
      <a:lstStyle/>
      <a:p>
        <a:r>
          <a:rPr lang="zh-CN" altLang="en-US"/>
          <a:t>New pages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C02E97-EC1D-7E59-E846-E6478899DB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F6B16-DF7C-516A-2736-5FB73BDF48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2A47-700A-43E3-8C20-0E83E02AD1A2}" type="datetimeFigureOut">
              <a:rPr lang="en-DE" smtClean="0"/>
              <a:t>07/16/2024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83451-AFF7-8F0F-682E-33387CCA6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2329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BD0FA-9FDA-4DE0-B597-939F220FC9AA}" type="datetimeFigureOut">
              <a:rPr lang="en-DE" smtClean="0"/>
              <a:t>07/16/2024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A65EF-EC97-4E8C-A100-A110A80EBD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674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8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A65EF-EC97-4E8C-A100-A110A80EBD40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590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160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933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10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024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;p11">
            <a:extLst>
              <a:ext uri="{FF2B5EF4-FFF2-40B4-BE49-F238E27FC236}">
                <a16:creationId xmlns:a16="http://schemas.microsoft.com/office/drawing/2014/main" id="{6419F899-5BB9-763F-35CC-6EC395B64B53}"/>
              </a:ext>
            </a:extLst>
          </p:cNvPr>
          <p:cNvSpPr/>
          <p:nvPr userDrawn="1"/>
        </p:nvSpPr>
        <p:spPr>
          <a:xfrm>
            <a:off x="0" y="0"/>
            <a:ext cx="12192000" cy="2312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F8DA10-EDCE-171B-B41F-6114BFD19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413" y="2473517"/>
            <a:ext cx="451553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200"/>
            </a:lvl1pPr>
          </a:lstStyle>
          <a:p>
            <a:pPr>
              <a:buSzPts val="2000"/>
            </a:pPr>
            <a:r>
              <a:rPr lang="en-US" sz="2800" dirty="0">
                <a:solidFill>
                  <a:schemeClr val="dk2"/>
                </a:solidFill>
              </a:rPr>
              <a:t>text</a:t>
            </a:r>
            <a:endParaRPr lang="en-US" sz="2800" dirty="0">
              <a:solidFill>
                <a:srgbClr val="999999"/>
              </a:solidFill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B9A49255-7442-42D7-C665-A0D22844AF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1874" y="1331829"/>
            <a:ext cx="5671439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>
              <a:lnSpc>
                <a:spcPct val="90000"/>
              </a:lnSpc>
              <a:buSzPts val="1400"/>
            </a:pPr>
            <a:r>
              <a:rPr lang="de-DE" sz="2800" dirty="0">
                <a:solidFill>
                  <a:schemeClr val="lt1"/>
                </a:solidFill>
              </a:rPr>
              <a:t>text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3492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_2/3 Foto 1" userDrawn="1">
  <p:cSld name="Titel_2/3 Foto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11bc015eef_1_94"/>
          <p:cNvSpPr/>
          <p:nvPr/>
        </p:nvSpPr>
        <p:spPr>
          <a:xfrm>
            <a:off x="50" y="-31125"/>
            <a:ext cx="12192000" cy="4565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7C3EB2-E530-13F0-8CB2-546B50FE8F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3256" y="1859010"/>
            <a:ext cx="7344824" cy="7848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50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DE" dirty="0"/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text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621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74DA3F6-ED94-2090-EF98-95A4AA9606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000" y="820032"/>
            <a:ext cx="330408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>
              <a:defRPr lang="de-DE" sz="21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</a:lstStyle>
          <a:p>
            <a:pPr marL="0" lvl="0">
              <a:spcBef>
                <a:spcPts val="0"/>
              </a:spcBef>
              <a:buSzPts val="1400"/>
              <a:buNone/>
            </a:pPr>
            <a:r>
              <a:rPr lang="de-DE" sz="28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Section subtitle</a:t>
            </a:r>
            <a:endParaRPr lang="de-DE" sz="1400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C1BF8A9-9ECF-567D-FD4B-EC7E9FFF3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000" y="339901"/>
            <a:ext cx="2854642" cy="480131"/>
          </a:xfrm>
          <a:prstGeom prst="rect">
            <a:avLst/>
          </a:prstGeom>
        </p:spPr>
        <p:txBody>
          <a:bodyPr lIns="91440" tIns="0" rIns="91440" bIns="91440">
            <a:spAutoFit/>
          </a:bodyPr>
          <a:lstStyle>
            <a:lvl1pPr marL="0" indent="0">
              <a:buNone/>
              <a:defRPr/>
            </a:lvl1pPr>
          </a:lstStyle>
          <a:p>
            <a:pPr>
              <a:spcBef>
                <a:spcPts val="0"/>
              </a:spcBef>
              <a:buSzPts val="1400"/>
            </a:pPr>
            <a:r>
              <a:rPr lang="de-DE" sz="28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586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10">
            <a:extLst>
              <a:ext uri="{FF2B5EF4-FFF2-40B4-BE49-F238E27FC236}">
                <a16:creationId xmlns:a16="http://schemas.microsoft.com/office/drawing/2014/main" id="{5ADC5F17-EEC6-32F8-52A0-A9821B688ADF}"/>
              </a:ext>
            </a:extLst>
          </p:cNvPr>
          <p:cNvSpPr txBox="1"/>
          <p:nvPr userDrawn="1"/>
        </p:nvSpPr>
        <p:spPr>
          <a:xfrm>
            <a:off x="360363" y="6151488"/>
            <a:ext cx="70026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Research Driven Project | 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29</a:t>
            </a:r>
            <a:r>
              <a:rPr lang="tr-TR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/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05</a:t>
            </a:r>
            <a:r>
              <a:rPr lang="tr-TR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/202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4</a:t>
            </a:r>
            <a:endParaRPr lang="tr-TR" sz="1000" b="0" i="0" u="none" strike="noStrike" cap="none" dirty="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Xingying Li &amp; </a:t>
            </a:r>
            <a:r>
              <a:rPr lang="en-US" sz="1000" noProof="1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Zonghai</a:t>
            </a:r>
            <a:r>
              <a:rPr lang="en-US" sz="10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Yang</a:t>
            </a:r>
            <a:endParaRPr sz="1000" dirty="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SmartRebar-Automated Reinforcement</a:t>
            </a:r>
            <a:endParaRPr sz="1000" b="0" i="0" u="none" strike="noStrike" cap="none" dirty="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8" name="Google Shape;12;p10">
            <a:extLst>
              <a:ext uri="{FF2B5EF4-FFF2-40B4-BE49-F238E27FC236}">
                <a16:creationId xmlns:a16="http://schemas.microsoft.com/office/drawing/2014/main" id="{7D34813F-9B45-513A-9640-68EC4B2E8D58}"/>
              </a:ext>
            </a:extLst>
          </p:cNvPr>
          <p:cNvCxnSpPr/>
          <p:nvPr userDrawn="1"/>
        </p:nvCxnSpPr>
        <p:spPr>
          <a:xfrm>
            <a:off x="360363" y="6040438"/>
            <a:ext cx="11483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4;p10">
            <a:extLst>
              <a:ext uri="{FF2B5EF4-FFF2-40B4-BE49-F238E27FC236}">
                <a16:creationId xmlns:a16="http://schemas.microsoft.com/office/drawing/2014/main" id="{311406E5-450D-64F3-D86D-68BB798BB6B1}"/>
              </a:ext>
            </a:extLst>
          </p:cNvPr>
          <p:cNvPicPr preferRelativeResize="0"/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2770" y="6077263"/>
            <a:ext cx="2908799" cy="778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50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" TargetMode="External"/><Relationship Id="rId7" Type="http://schemas.openxmlformats.org/officeDocument/2006/relationships/hyperlink" Target="https://ffmpeg.org/" TargetMode="External"/><Relationship Id="rId2" Type="http://schemas.microsoft.com/office/2018/10/relationships/comments" Target="../comments/modernComment_121_C33AF5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NirAharon/BoT-SORT/" TargetMode="External"/><Relationship Id="rId5" Type="http://schemas.openxmlformats.org/officeDocument/2006/relationships/hyperlink" Target="http://labelme.csail.mit.edu/Release3.0/" TargetMode="External"/><Relationship Id="rId4" Type="http://schemas.openxmlformats.org/officeDocument/2006/relationships/hyperlink" Target="https://segment-anything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8/10/relationships/comments" Target="../comments/modernComment_12D_B90AA03D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" TargetMode="External"/><Relationship Id="rId2" Type="http://schemas.openxmlformats.org/officeDocument/2006/relationships/hyperlink" Target="https://viso.ai/applications/computer-vision-in-construction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4DEBA9-7C2E-282E-B16F-7BC88258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413" y="2609003"/>
            <a:ext cx="4515530" cy="3077766"/>
          </a:xfrm>
        </p:spPr>
        <p:txBody>
          <a:bodyPr>
            <a:spAutoFit/>
          </a:bodyPr>
          <a:lstStyle/>
          <a:p>
            <a:pPr>
              <a:buSzPts val="2000"/>
            </a:pPr>
            <a:r>
              <a:rPr lang="en-US" altLang="zh-CN" dirty="0">
                <a:solidFill>
                  <a:schemeClr val="dk2"/>
                </a:solidFill>
              </a:rPr>
              <a:t>Xingying Li 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</a:rPr>
              <a:t>Computer Science</a:t>
            </a:r>
          </a:p>
          <a:p>
            <a:pPr>
              <a:buSzPts val="2000"/>
            </a:pPr>
            <a:r>
              <a:rPr lang="en-US" noProof="1">
                <a:solidFill>
                  <a:schemeClr val="dk2"/>
                </a:solidFill>
              </a:rPr>
              <a:t>Zonghai</a:t>
            </a:r>
            <a:r>
              <a:rPr lang="en-US" dirty="0">
                <a:solidFill>
                  <a:schemeClr val="dk2"/>
                </a:solidFill>
              </a:rPr>
              <a:t>  Yang</a:t>
            </a:r>
            <a:r>
              <a:rPr lang="tr-TR" dirty="0">
                <a:solidFill>
                  <a:schemeClr val="dk2"/>
                </a:solidFill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Civil Engineering</a:t>
            </a:r>
            <a:endParaRPr lang="en-US" sz="1400" dirty="0">
              <a:solidFill>
                <a:schemeClr val="dk2"/>
              </a:solidFill>
            </a:endParaRPr>
          </a:p>
          <a:p>
            <a:pPr>
              <a:buSzPts val="2000"/>
            </a:pPr>
            <a:endParaRPr lang="tr-TR" dirty="0">
              <a:solidFill>
                <a:srgbClr val="999999"/>
              </a:solidFill>
            </a:endParaRPr>
          </a:p>
          <a:p>
            <a:pPr>
              <a:buSzPts val="2000"/>
            </a:pPr>
            <a:endParaRPr lang="en-US" dirty="0">
              <a:solidFill>
                <a:srgbClr val="999999"/>
              </a:solidFill>
            </a:endParaRPr>
          </a:p>
          <a:p>
            <a:pPr>
              <a:buSzPts val="2000"/>
            </a:pPr>
            <a:r>
              <a:rPr lang="en-US" sz="2400" dirty="0">
                <a:solidFill>
                  <a:srgbClr val="999999"/>
                </a:solidFill>
              </a:rPr>
              <a:t>29</a:t>
            </a:r>
            <a:r>
              <a:rPr lang="tr-TR" sz="2400" dirty="0">
                <a:solidFill>
                  <a:srgbClr val="999999"/>
                </a:solidFill>
              </a:rPr>
              <a:t>/</a:t>
            </a:r>
            <a:r>
              <a:rPr lang="en-US" sz="2400" dirty="0">
                <a:solidFill>
                  <a:srgbClr val="999999"/>
                </a:solidFill>
              </a:rPr>
              <a:t>05</a:t>
            </a:r>
            <a:r>
              <a:rPr lang="tr-TR" sz="2400" dirty="0">
                <a:solidFill>
                  <a:srgbClr val="999999"/>
                </a:solidFill>
              </a:rPr>
              <a:t>/202</a:t>
            </a:r>
            <a:r>
              <a:rPr lang="en-US" sz="2400" dirty="0">
                <a:solidFill>
                  <a:srgbClr val="999999"/>
                </a:solidFill>
              </a:rPr>
              <a:t>4</a:t>
            </a:r>
          </a:p>
          <a:p>
            <a:pPr>
              <a:buSzPts val="2000"/>
            </a:pPr>
            <a:endParaRPr lang="en-US" altLang="zh-CN" sz="2400" dirty="0">
              <a:solidFill>
                <a:srgbClr val="999999"/>
              </a:solidFill>
            </a:endParaRPr>
          </a:p>
          <a:p>
            <a:pPr>
              <a:buSzPts val="2000"/>
            </a:pPr>
            <a:r>
              <a:rPr lang="en-US" altLang="zh-CN" sz="2400" dirty="0">
                <a:solidFill>
                  <a:srgbClr val="999999"/>
                </a:solidFill>
              </a:rPr>
              <a:t>Research</a:t>
            </a:r>
            <a:r>
              <a:rPr lang="en-US" sz="2400" dirty="0">
                <a:solidFill>
                  <a:srgbClr val="999999"/>
                </a:solidFill>
              </a:rPr>
              <a:t> Driven Project</a:t>
            </a:r>
            <a:endParaRPr lang="en-DE" sz="2400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62E0ED7-416E-0C58-0FCE-7DD9729040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535" y="1286689"/>
            <a:ext cx="10674099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solidFill>
                  <a:srgbClr val="FFFFFF"/>
                </a:solidFill>
                <a:effectLst/>
                <a:ea typeface="+mn-ea"/>
                <a:cs typeface="+mn-cs"/>
              </a:rPr>
              <a:t>Rebar monitoring by computer vision: A prototypical implementation and evaluation</a:t>
            </a:r>
            <a:endParaRPr lang="en-DE" sz="40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1ED9D2-5556-F4CC-FF65-37090EB4BD11}"/>
              </a:ext>
            </a:extLst>
          </p:cNvPr>
          <p:cNvSpPr/>
          <p:nvPr/>
        </p:nvSpPr>
        <p:spPr>
          <a:xfrm>
            <a:off x="252413" y="1376968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775318-86AA-AF24-11F2-2986191A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1355550"/>
            <a:ext cx="824122" cy="824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717FAC-D970-2087-0F9D-531D2B30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400" y="2493716"/>
            <a:ext cx="6345600" cy="34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17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30F0E927-5443-6AC5-7A4F-1CBB59706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599" y="517688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Computer Vision Models and Methods Used (1)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FB42CE00-F728-0CD0-7322-1E4979ACF14E}"/>
              </a:ext>
            </a:extLst>
          </p:cNvPr>
          <p:cNvSpPr txBox="1"/>
          <p:nvPr/>
        </p:nvSpPr>
        <p:spPr>
          <a:xfrm>
            <a:off x="5250766" y="6380474"/>
            <a:ext cx="3221407" cy="15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1100" dirty="0"/>
              <a:t>Fig1: Injuries in Europe construction</a:t>
            </a:r>
            <a:endParaRPr lang="zh-CN" altLang="en-US" sz="11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BBFED12-0D2D-575B-056E-01559F7C5F51}"/>
              </a:ext>
            </a:extLst>
          </p:cNvPr>
          <p:cNvSpPr txBox="1">
            <a:spLocks/>
          </p:cNvSpPr>
          <p:nvPr/>
        </p:nvSpPr>
        <p:spPr>
          <a:xfrm>
            <a:off x="477196" y="2488421"/>
            <a:ext cx="2508250" cy="80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zh-CN" sz="2000" b="1" dirty="0"/>
              <a:t>YOLOv8 Model Initialization</a:t>
            </a:r>
            <a:endParaRPr lang="de-DE" altLang="zh-CN" sz="2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B6148A0-B3FE-B252-5835-0729512C30B3}"/>
              </a:ext>
            </a:extLst>
          </p:cNvPr>
          <p:cNvSpPr txBox="1">
            <a:spLocks/>
          </p:cNvSpPr>
          <p:nvPr/>
        </p:nvSpPr>
        <p:spPr>
          <a:xfrm>
            <a:off x="2856215" y="3147114"/>
            <a:ext cx="3283899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altLang="zh-CN" sz="2000" dirty="0"/>
              <a:t>Real-time Object Detection</a:t>
            </a:r>
            <a:endParaRPr lang="en-US" sz="20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F0422BB-E9A0-6ED8-A6F0-D0221FD84E19}"/>
              </a:ext>
            </a:extLst>
          </p:cNvPr>
          <p:cNvSpPr txBox="1">
            <a:spLocks/>
          </p:cNvSpPr>
          <p:nvPr/>
        </p:nvSpPr>
        <p:spPr>
          <a:xfrm>
            <a:off x="6664619" y="1326190"/>
            <a:ext cx="3905256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accent2"/>
                </a:solidFill>
              </a:rPr>
              <a:t>OpenCV for Video Processing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014427F-E30E-3BC6-C5CC-C8DC480E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429000"/>
            <a:ext cx="2662543" cy="4096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DAE2AD-0793-1168-CBA1-8ADDC386A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93" y="3976930"/>
            <a:ext cx="2662542" cy="1181332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A642615-7A0B-F2B8-2D60-04C2C329A706}"/>
              </a:ext>
            </a:extLst>
          </p:cNvPr>
          <p:cNvSpPr txBox="1">
            <a:spLocks/>
          </p:cNvSpPr>
          <p:nvPr/>
        </p:nvSpPr>
        <p:spPr>
          <a:xfrm>
            <a:off x="2261546" y="1341984"/>
            <a:ext cx="2508250" cy="4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zh-CN" sz="2000" b="1" dirty="0">
                <a:solidFill>
                  <a:schemeClr val="accent2"/>
                </a:solidFill>
              </a:rPr>
              <a:t>YOLOv8 Model</a:t>
            </a:r>
            <a:endParaRPr lang="de-DE" altLang="zh-CN" sz="2000" dirty="0">
              <a:solidFill>
                <a:schemeClr val="accent2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0C89D2C-C51B-5099-10E6-D22D8555934A}"/>
              </a:ext>
            </a:extLst>
          </p:cNvPr>
          <p:cNvCxnSpPr>
            <a:cxnSpLocks/>
          </p:cNvCxnSpPr>
          <p:nvPr/>
        </p:nvCxnSpPr>
        <p:spPr>
          <a:xfrm flipV="1">
            <a:off x="1568450" y="1839556"/>
            <a:ext cx="1009650" cy="648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B96B774-3071-35FC-1F41-12DD3811BCE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100659" y="1816542"/>
            <a:ext cx="397506" cy="133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1D9E6A5-56E4-A424-011B-ED2C5D98FA13}"/>
              </a:ext>
            </a:extLst>
          </p:cNvPr>
          <p:cNvSpPr txBox="1">
            <a:spLocks/>
          </p:cNvSpPr>
          <p:nvPr/>
        </p:nvSpPr>
        <p:spPr>
          <a:xfrm>
            <a:off x="5736730" y="2568795"/>
            <a:ext cx="3283899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altLang="zh-CN" sz="2000" dirty="0"/>
              <a:t>Video Capture </a:t>
            </a:r>
            <a:endParaRPr lang="en-US" sz="2000" dirty="0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851EB860-3F10-3434-A14F-EB09CC6574A2}"/>
              </a:ext>
            </a:extLst>
          </p:cNvPr>
          <p:cNvSpPr txBox="1">
            <a:spLocks/>
          </p:cNvSpPr>
          <p:nvPr/>
        </p:nvSpPr>
        <p:spPr>
          <a:xfrm>
            <a:off x="8746477" y="2745978"/>
            <a:ext cx="3283899" cy="80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altLang="zh-CN" sz="2000" dirty="0"/>
              <a:t>Frame Extraction and Annotation</a:t>
            </a:r>
            <a:endParaRPr lang="en-US" sz="20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E4A4D76-0DA7-8218-FDEF-FEFBF652F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883" y="3247445"/>
            <a:ext cx="1679594" cy="145896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16D35EB-95EA-E276-9BAD-6FB880FE0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021" y="3734565"/>
            <a:ext cx="2342810" cy="917802"/>
          </a:xfrm>
          <a:prstGeom prst="rect">
            <a:avLst/>
          </a:prstGeom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FC935A8-B54A-C0CF-8153-B864C45AFC62}"/>
              </a:ext>
            </a:extLst>
          </p:cNvPr>
          <p:cNvCxnSpPr>
            <a:endCxn id="26" idx="0"/>
          </p:cNvCxnSpPr>
          <p:nvPr/>
        </p:nvCxnSpPr>
        <p:spPr>
          <a:xfrm flipH="1">
            <a:off x="7378680" y="2198486"/>
            <a:ext cx="736620" cy="370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0CCA9F1-29C9-601A-296F-0CFBF13345A2}"/>
              </a:ext>
            </a:extLst>
          </p:cNvPr>
          <p:cNvCxnSpPr>
            <a:endCxn id="27" idx="0"/>
          </p:cNvCxnSpPr>
          <p:nvPr/>
        </p:nvCxnSpPr>
        <p:spPr>
          <a:xfrm>
            <a:off x="9217021" y="2220031"/>
            <a:ext cx="1171406" cy="525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5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8" grpId="0"/>
      <p:bldP spid="10" grpId="0"/>
      <p:bldP spid="19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30F0E927-5443-6AC5-7A4F-1CBB59706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599" y="517688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Computer Vision Models and Methods Used (1)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FB42CE00-F728-0CD0-7322-1E4979ACF14E}"/>
              </a:ext>
            </a:extLst>
          </p:cNvPr>
          <p:cNvSpPr txBox="1"/>
          <p:nvPr/>
        </p:nvSpPr>
        <p:spPr>
          <a:xfrm>
            <a:off x="5250766" y="6380474"/>
            <a:ext cx="3221407" cy="15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1100" dirty="0"/>
              <a:t>Fig1: Injuries in Europe construction</a:t>
            </a:r>
            <a:endParaRPr lang="zh-CN" altLang="en-US" sz="11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BBFED12-0D2D-575B-056E-01559F7C5F51}"/>
              </a:ext>
            </a:extLst>
          </p:cNvPr>
          <p:cNvSpPr txBox="1">
            <a:spLocks/>
          </p:cNvSpPr>
          <p:nvPr/>
        </p:nvSpPr>
        <p:spPr>
          <a:xfrm>
            <a:off x="477196" y="2488421"/>
            <a:ext cx="2508250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zh-CN" sz="2000" dirty="0"/>
              <a:t>Object </a:t>
            </a:r>
            <a:r>
              <a:rPr lang="de-DE" altLang="zh-CN" sz="2000" dirty="0" err="1"/>
              <a:t>Counting</a:t>
            </a:r>
            <a:endParaRPr lang="de-DE" altLang="zh-CN" sz="2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B6148A0-B3FE-B252-5835-0729512C30B3}"/>
              </a:ext>
            </a:extLst>
          </p:cNvPr>
          <p:cNvSpPr txBox="1">
            <a:spLocks/>
          </p:cNvSpPr>
          <p:nvPr/>
        </p:nvSpPr>
        <p:spPr>
          <a:xfrm>
            <a:off x="3608816" y="3168711"/>
            <a:ext cx="3283899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altLang="zh-CN" sz="2000" dirty="0" err="1"/>
              <a:t>Distance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Calculation</a:t>
            </a:r>
            <a:endParaRPr lang="en-US" sz="20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F0422BB-E9A0-6ED8-A6F0-D0221FD84E19}"/>
              </a:ext>
            </a:extLst>
          </p:cNvPr>
          <p:cNvSpPr txBox="1">
            <a:spLocks/>
          </p:cNvSpPr>
          <p:nvPr/>
        </p:nvSpPr>
        <p:spPr>
          <a:xfrm>
            <a:off x="6664619" y="1326190"/>
            <a:ext cx="3905256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accent2"/>
                </a:solidFill>
              </a:rPr>
              <a:t>Annotation and Visualization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A642615-7A0B-F2B8-2D60-04C2C329A706}"/>
              </a:ext>
            </a:extLst>
          </p:cNvPr>
          <p:cNvSpPr txBox="1">
            <a:spLocks/>
          </p:cNvSpPr>
          <p:nvPr/>
        </p:nvSpPr>
        <p:spPr>
          <a:xfrm>
            <a:off x="2039038" y="1037119"/>
            <a:ext cx="3542354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solidFill>
                  <a:schemeClr val="accent2"/>
                </a:solidFill>
              </a:rPr>
              <a:t>Object Counting and Distance Calculation</a:t>
            </a:r>
            <a:endParaRPr lang="de-DE" altLang="zh-CN" sz="2000" dirty="0">
              <a:solidFill>
                <a:schemeClr val="accent2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0C89D2C-C51B-5099-10E6-D22D8555934A}"/>
              </a:ext>
            </a:extLst>
          </p:cNvPr>
          <p:cNvCxnSpPr>
            <a:cxnSpLocks/>
          </p:cNvCxnSpPr>
          <p:nvPr/>
        </p:nvCxnSpPr>
        <p:spPr>
          <a:xfrm flipV="1">
            <a:off x="1568450" y="1839556"/>
            <a:ext cx="1009650" cy="648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B96B774-3071-35FC-1F41-12DD3811BCE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141274" y="1936750"/>
            <a:ext cx="1109492" cy="1231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1D9E6A5-56E4-A424-011B-ED2C5D98FA13}"/>
              </a:ext>
            </a:extLst>
          </p:cNvPr>
          <p:cNvSpPr txBox="1">
            <a:spLocks/>
          </p:cNvSpPr>
          <p:nvPr/>
        </p:nvSpPr>
        <p:spPr>
          <a:xfrm>
            <a:off x="7227285" y="2429132"/>
            <a:ext cx="3283899" cy="80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/>
              <a:t>Bounding Boxes and Class Annotations</a:t>
            </a:r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A28A80-526F-CEDF-38DF-0E4BD1E7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48" y="3203253"/>
            <a:ext cx="2563971" cy="9812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2491FA-9C28-AAC1-16F3-98CA4A9F8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976" y="3669598"/>
            <a:ext cx="2395579" cy="10297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2533F96-6355-3854-0E1C-C04F65381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94" y="3295785"/>
            <a:ext cx="2122810" cy="221615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8616E00-92F1-1713-D2FA-6F13109D31CA}"/>
              </a:ext>
            </a:extLst>
          </p:cNvPr>
          <p:cNvCxnSpPr>
            <a:stCxn id="10" idx="2"/>
            <a:endCxn id="26" idx="0"/>
          </p:cNvCxnSpPr>
          <p:nvPr/>
        </p:nvCxnSpPr>
        <p:spPr>
          <a:xfrm>
            <a:off x="8617247" y="2100761"/>
            <a:ext cx="251988" cy="328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3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8" grpId="0"/>
      <p:bldP spid="10" grpId="0"/>
      <p:bldP spid="19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3416" y="1448640"/>
            <a:ext cx="8033260" cy="1605568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Open-source &amp;</a:t>
            </a:r>
          </a:p>
          <a:p>
            <a:pPr marL="0" indent="0">
              <a:buNone/>
            </a:pPr>
            <a:r>
              <a:rPr lang="de-DE" dirty="0"/>
              <a:t>Hardware components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8CFF9-6A66-6D59-5C60-D38BEF38DBAD}"/>
              </a:ext>
            </a:extLst>
          </p:cNvPr>
          <p:cNvSpPr/>
          <p:nvPr/>
        </p:nvSpPr>
        <p:spPr>
          <a:xfrm>
            <a:off x="414973" y="1839364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7CE08-7144-ADF4-CB8D-E770F72E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7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284C8E4-34E0-614C-7860-22275E660D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999" y="884918"/>
            <a:ext cx="9445801" cy="369332"/>
          </a:xfrm>
        </p:spPr>
        <p:txBody>
          <a:bodyPr/>
          <a:lstStyle/>
          <a:p>
            <a:pPr marL="0">
              <a:spcBef>
                <a:spcPts val="0"/>
              </a:spcBef>
              <a:buSzPts val="1400"/>
              <a:buNone/>
            </a:pPr>
            <a:r>
              <a:rPr lang="en-US" altLang="zh-CN" sz="2000" b="1" dirty="0">
                <a:solidFill>
                  <a:srgbClr val="374151"/>
                </a:solidFill>
                <a:latin typeface="+mn-lt"/>
              </a:rPr>
              <a:t>Sources:</a:t>
            </a:r>
            <a:endParaRPr lang="zh-CN" altLang="en-US" sz="2000" b="1" dirty="0">
              <a:solidFill>
                <a:srgbClr val="374151"/>
              </a:solidFill>
              <a:latin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A9381E-406B-6761-841D-49EAD7760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Open-source and tools</a:t>
            </a:r>
            <a:endParaRPr lang="zh-CN" altLang="en-US" dirty="0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C9E13B8C-8048-0557-A438-B7F26F9C6412}"/>
              </a:ext>
            </a:extLst>
          </p:cNvPr>
          <p:cNvSpPr txBox="1">
            <a:spLocks/>
          </p:cNvSpPr>
          <p:nvPr/>
        </p:nvSpPr>
        <p:spPr>
          <a:xfrm>
            <a:off x="384000" y="1319136"/>
            <a:ext cx="10457182" cy="2957664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549F"/>
              </a:buClr>
              <a:defRPr/>
            </a:pPr>
            <a:r>
              <a:rPr lang="tr-TR" altLang="zh-CN" b="1" dirty="0">
                <a:solidFill>
                  <a:srgbClr val="374151"/>
                </a:solidFill>
                <a:latin typeface="+mn-lt"/>
              </a:rPr>
              <a:t>Yolov</a:t>
            </a:r>
            <a:r>
              <a:rPr lang="en-US" altLang="zh-CN" b="1" dirty="0">
                <a:solidFill>
                  <a:srgbClr val="374151"/>
                </a:solidFill>
                <a:latin typeface="+mn-lt"/>
              </a:rPr>
              <a:t>8</a:t>
            </a:r>
          </a:p>
          <a:p>
            <a:pPr lvl="1">
              <a:buClr>
                <a:srgbClr val="00549F"/>
              </a:buClr>
              <a:defRPr/>
            </a:pPr>
            <a:r>
              <a:rPr kumimoji="0" lang="de-DE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panose="020B0604020202020204" pitchFamily="34" charset="0"/>
                <a:hlinkClick r:id="rId3"/>
              </a:rPr>
              <a:t>https://docs.ultralytics.com/</a:t>
            </a:r>
            <a:r>
              <a:rPr kumimoji="0" lang="de-DE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panose="020B0604020202020204" pitchFamily="34" charset="0"/>
              </a:rPr>
              <a:t> Real-time </a:t>
            </a:r>
            <a:r>
              <a:rPr kumimoji="0" lang="de-DE" altLang="zh-CN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panose="020B0604020202020204" pitchFamily="34" charset="0"/>
              </a:rPr>
              <a:t>object</a:t>
            </a:r>
            <a:r>
              <a:rPr kumimoji="0" lang="de-DE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kumimoji="0" lang="de-DE" altLang="zh-CN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panose="020B0604020202020204" pitchFamily="34" charset="0"/>
              </a:rPr>
              <a:t>detection</a:t>
            </a:r>
            <a:endParaRPr lang="de-DE" altLang="zh-CN" dirty="0">
              <a:solidFill>
                <a:sysClr val="windowText" lastClr="000000"/>
              </a:solidFill>
              <a:latin typeface="+mn-lt"/>
              <a:ea typeface="ＭＳ Ｐゴシック" charset="0"/>
            </a:endParaRPr>
          </a:p>
          <a:p>
            <a:pPr>
              <a:buClr>
                <a:srgbClr val="00549F"/>
              </a:buClr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Segment Anything</a:t>
            </a:r>
          </a:p>
          <a:p>
            <a:pPr lvl="1">
              <a:buClr>
                <a:srgbClr val="00549F"/>
              </a:buClr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  <a:hlinkClick r:id="rId4"/>
              </a:rPr>
              <a:t>https://segment-anything.com/</a:t>
            </a: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</a:rPr>
              <a:t> Image segmentation</a:t>
            </a:r>
          </a:p>
          <a:p>
            <a:pPr>
              <a:buClr>
                <a:srgbClr val="00549F"/>
              </a:buClr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Label me</a:t>
            </a:r>
          </a:p>
          <a:p>
            <a:pPr lvl="1">
              <a:buClr>
                <a:srgbClr val="00549F"/>
              </a:buClr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  <a:hlinkClick r:id="rId5"/>
              </a:rPr>
              <a:t>http://labelme.csail.mit.edu/Release3.0/</a:t>
            </a: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</a:rPr>
              <a:t> Image annotation</a:t>
            </a:r>
          </a:p>
          <a:p>
            <a:pPr>
              <a:buClr>
                <a:srgbClr val="00549F"/>
              </a:buClr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BoT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-SORT</a:t>
            </a:r>
          </a:p>
          <a:p>
            <a:pPr lvl="1">
              <a:buClr>
                <a:srgbClr val="00549F"/>
              </a:buClr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  <a:hlinkClick r:id="rId6"/>
              </a:rPr>
              <a:t>https://github.com/NirAharon/BoT-SORT/</a:t>
            </a: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</a:rPr>
              <a:t> Object tracking in video</a:t>
            </a:r>
            <a:endParaRPr lang="en-US" altLang="zh-CN" sz="1600" dirty="0">
              <a:solidFill>
                <a:sysClr val="windowText" lastClr="000000"/>
              </a:solidFill>
              <a:latin typeface="+mn-lt"/>
            </a:endParaRPr>
          </a:p>
          <a:p>
            <a:pPr>
              <a:buClr>
                <a:srgbClr val="00549F"/>
              </a:buClr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FFmpg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  <a:p>
            <a:pPr lvl="1">
              <a:buClr>
                <a:srgbClr val="00549F"/>
              </a:buClr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  <a:hlinkClick r:id="rId7"/>
              </a:rPr>
              <a:t>https://ffmpeg.org/</a:t>
            </a: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</a:rPr>
              <a:t> Multimedia processing</a:t>
            </a:r>
          </a:p>
          <a:p>
            <a:pPr marL="215900" lvl="1" indent="0">
              <a:buClr>
                <a:srgbClr val="00549F"/>
              </a:buClr>
              <a:buNone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</a:rPr>
              <a:t> </a:t>
            </a:r>
          </a:p>
          <a:p>
            <a:pPr lvl="1">
              <a:buClr>
                <a:srgbClr val="00549F"/>
              </a:buClr>
              <a:defRPr/>
            </a:pPr>
            <a:endParaRPr lang="en-US" altLang="zh-CN" dirty="0">
              <a:solidFill>
                <a:sysClr val="windowText" lastClr="000000"/>
              </a:solidFill>
              <a:latin typeface="+mn-lt"/>
              <a:ea typeface="ＭＳ Ｐゴシック" charset="0"/>
            </a:endParaRPr>
          </a:p>
          <a:p>
            <a:pPr>
              <a:buClr>
                <a:srgbClr val="00549F"/>
              </a:buClr>
              <a:defRPr/>
            </a:pPr>
            <a:endParaRPr lang="en-US" altLang="zh-CN" b="1" dirty="0">
              <a:solidFill>
                <a:srgbClr val="374151"/>
              </a:solidFill>
              <a:latin typeface="+mn-lt"/>
            </a:endParaRPr>
          </a:p>
          <a:p>
            <a:pPr>
              <a:buClr>
                <a:srgbClr val="00549F"/>
              </a:buClr>
              <a:defRPr/>
            </a:pPr>
            <a:endParaRPr kumimoji="0" lang="de-DE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4211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7866" y="1839364"/>
            <a:ext cx="8033260" cy="78483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Outlook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8CFF9-6A66-6D59-5C60-D38BEF38DBAD}"/>
              </a:ext>
            </a:extLst>
          </p:cNvPr>
          <p:cNvSpPr/>
          <p:nvPr/>
        </p:nvSpPr>
        <p:spPr>
          <a:xfrm>
            <a:off x="414973" y="1839364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7CE08-7144-ADF4-CB8D-E770F72E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4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A9381E-406B-6761-841D-49EAD7760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Expansion at the hardware and software level</a:t>
            </a:r>
            <a:endParaRPr lang="zh-CN" alt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369D64A-432A-69A7-2756-1DCA5395799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758825" y="1144588"/>
            <a:ext cx="3303588" cy="55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accent2"/>
                </a:solidFill>
              </a:rPr>
              <a:t>Software</a:t>
            </a:r>
            <a:endParaRPr lang="de-DE" altLang="zh-CN" sz="2400" dirty="0">
              <a:solidFill>
                <a:schemeClr val="accent2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C6520CF-495A-3273-B525-4E6038C54483}"/>
              </a:ext>
            </a:extLst>
          </p:cNvPr>
          <p:cNvSpPr txBox="1">
            <a:spLocks/>
          </p:cNvSpPr>
          <p:nvPr/>
        </p:nvSpPr>
        <p:spPr>
          <a:xfrm>
            <a:off x="6501591" y="1144588"/>
            <a:ext cx="3542354" cy="4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>
                <a:solidFill>
                  <a:schemeClr val="accent2"/>
                </a:solidFill>
              </a:rPr>
              <a:t>Hardware</a:t>
            </a:r>
            <a:endParaRPr lang="de-DE" altLang="zh-CN" sz="200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08376D-4029-4400-BFD2-39A0F83DCF74}"/>
              </a:ext>
            </a:extLst>
          </p:cNvPr>
          <p:cNvSpPr txBox="1"/>
          <p:nvPr/>
        </p:nvSpPr>
        <p:spPr>
          <a:xfrm>
            <a:off x="565918" y="1908497"/>
            <a:ext cx="26035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342900" indent="-342900" algn="l">
              <a:lnSpc>
                <a:spcPct val="200000"/>
              </a:lnSpc>
              <a:buSzPts val="1400"/>
              <a:buFont typeface="Wingdings" panose="05000000000000000000" pitchFamily="2" charset="2"/>
              <a:buChar char="l"/>
            </a:pPr>
            <a:r>
              <a:rPr lang="en-US" altLang="zh-CN" sz="2200" dirty="0"/>
              <a:t>Mask R-CNN</a:t>
            </a:r>
          </a:p>
          <a:p>
            <a:pPr marL="342900" indent="-342900" algn="l">
              <a:lnSpc>
                <a:spcPct val="200000"/>
              </a:lnSpc>
              <a:buSzPts val="1400"/>
              <a:buFont typeface="Wingdings" panose="05000000000000000000" pitchFamily="2" charset="2"/>
              <a:buChar char="l"/>
            </a:pPr>
            <a:r>
              <a:rPr lang="de-DE" altLang="zh-CN" sz="2200" dirty="0"/>
              <a:t>BIM</a:t>
            </a:r>
          </a:p>
          <a:p>
            <a:pPr marL="342900" indent="-342900" algn="l">
              <a:lnSpc>
                <a:spcPct val="200000"/>
              </a:lnSpc>
              <a:buSzPts val="1400"/>
              <a:buFont typeface="Wingdings" panose="05000000000000000000" pitchFamily="2" charset="2"/>
              <a:buChar char="l"/>
            </a:pPr>
            <a:r>
              <a:rPr lang="en-US" altLang="zh-CN" sz="2200" dirty="0"/>
              <a:t>Cloud-based</a:t>
            </a:r>
            <a:endParaRPr lang="zh-CN" altLang="en-US" sz="2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90ECE2-169F-6731-3E02-E29CEF25D1F8}"/>
              </a:ext>
            </a:extLst>
          </p:cNvPr>
          <p:cNvSpPr txBox="1"/>
          <p:nvPr/>
        </p:nvSpPr>
        <p:spPr>
          <a:xfrm>
            <a:off x="6394450" y="1943099"/>
            <a:ext cx="47371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342900" indent="-342900" algn="l">
              <a:lnSpc>
                <a:spcPct val="200000"/>
              </a:lnSpc>
              <a:buSzPts val="1400"/>
              <a:buFont typeface="Wingdings" panose="05000000000000000000" pitchFamily="2" charset="2"/>
              <a:buChar char="l"/>
            </a:pPr>
            <a:r>
              <a:rPr lang="en-US" altLang="zh-CN" sz="2200" dirty="0"/>
              <a:t>AR</a:t>
            </a:r>
          </a:p>
          <a:p>
            <a:pPr marL="342900" indent="-342900" algn="l">
              <a:lnSpc>
                <a:spcPct val="200000"/>
              </a:lnSpc>
              <a:buSzPts val="1400"/>
              <a:buFont typeface="Wingdings" panose="05000000000000000000" pitchFamily="2" charset="2"/>
              <a:buChar char="l"/>
            </a:pPr>
            <a:r>
              <a:rPr lang="de-DE" altLang="zh-CN" sz="2200" dirty="0"/>
              <a:t>Edge Computing Devices</a:t>
            </a:r>
          </a:p>
          <a:p>
            <a:pPr marL="342900" indent="-342900" algn="l">
              <a:lnSpc>
                <a:spcPct val="200000"/>
              </a:lnSpc>
              <a:buSzPts val="1400"/>
              <a:buFont typeface="Wingdings" panose="05000000000000000000" pitchFamily="2" charset="2"/>
              <a:buChar char="l"/>
            </a:pPr>
            <a:r>
              <a:rPr lang="de-DE" altLang="zh-CN" sz="2200" dirty="0"/>
              <a:t>4K Resolution </a:t>
            </a:r>
            <a:r>
              <a:rPr lang="de-DE" altLang="zh-CN" sz="2200" dirty="0" err="1"/>
              <a:t>Cameras</a:t>
            </a:r>
            <a:endParaRPr lang="zh-CN" altLang="en-US" sz="2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0B1C23-45D9-03AF-AA80-BEB8E2B5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11" y="1697560"/>
            <a:ext cx="3192514" cy="1549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86B4FA-BDF1-07F9-C2ED-42862BCF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22" y="3939822"/>
            <a:ext cx="3822699" cy="18755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DB0091-5B8F-1F65-4819-22BBD671A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195" y="3974424"/>
            <a:ext cx="3333750" cy="18764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05911D-E92C-7313-353B-D5B7DFEBE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224" y="742582"/>
            <a:ext cx="2031326" cy="20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8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3416" y="1518978"/>
            <a:ext cx="8033260" cy="1477328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dirty="0"/>
              <a:t>Prototyping procedure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dirty="0"/>
              <a:t>Schedule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8CFF9-6A66-6D59-5C60-D38BEF38DBAD}"/>
              </a:ext>
            </a:extLst>
          </p:cNvPr>
          <p:cNvSpPr/>
          <p:nvPr/>
        </p:nvSpPr>
        <p:spPr>
          <a:xfrm>
            <a:off x="414973" y="1839364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97EB17-C763-C1C7-5081-CE8DD0CA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82C12-379D-F0CD-37A5-0B1849CBC6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999" y="820032"/>
            <a:ext cx="6120495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/>
          <a:p>
            <a:pPr indent="-457200">
              <a:spcBef>
                <a:spcPts val="0"/>
              </a:spcBef>
              <a:buSzPts val="1400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 (video</a:t>
            </a:r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pictures)</a:t>
            </a:r>
          </a:p>
          <a:p>
            <a:pPr indent="-457200">
              <a:spcBef>
                <a:spcPts val="0"/>
              </a:spcBef>
              <a:buSzPts val="1400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</a:t>
            </a:r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/test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our model</a:t>
            </a:r>
          </a:p>
          <a:p>
            <a:pPr indent="-457200">
              <a:spcBef>
                <a:spcPts val="0"/>
              </a:spcBef>
              <a:buSzPts val="1400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Analysing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457200">
              <a:spcBef>
                <a:spcPts val="0"/>
              </a:spcBef>
              <a:buSzPts val="1400"/>
            </a:pP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2242-DE81-A77F-FB36-1D70CA9A7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GB" dirty="0">
                <a:solidFill>
                  <a:schemeClr val="dk2"/>
                </a:solidFill>
                <a:latin typeface="Montserrat Medium"/>
              </a:rPr>
              <a:t>What’s</a:t>
            </a:r>
            <a:r>
              <a:rPr lang="tr-TR" dirty="0">
                <a:solidFill>
                  <a:schemeClr val="dk2"/>
                </a:solidFill>
                <a:latin typeface="Montserrat Medium"/>
              </a:rPr>
              <a:t> </a:t>
            </a:r>
            <a:r>
              <a:rPr lang="en-GB" dirty="0">
                <a:solidFill>
                  <a:schemeClr val="dk2"/>
                </a:solidFill>
                <a:latin typeface="Montserrat Medium"/>
              </a:rPr>
              <a:t>next</a:t>
            </a:r>
            <a:r>
              <a:rPr lang="tr-TR" dirty="0">
                <a:solidFill>
                  <a:schemeClr val="dk2"/>
                </a:solidFill>
                <a:latin typeface="Montserrat Medium"/>
              </a:rPr>
              <a:t>?</a:t>
            </a:r>
            <a:endParaRPr lang="en-DE" dirty="0">
              <a:solidFill>
                <a:schemeClr val="dk2"/>
              </a:solidFill>
              <a:latin typeface="Montserrat Medium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8B6375-4E22-F40F-6E15-61288CF56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637764"/>
              </p:ext>
            </p:extLst>
          </p:nvPr>
        </p:nvGraphicFramePr>
        <p:xfrm>
          <a:off x="383999" y="3081475"/>
          <a:ext cx="9919541" cy="2796540"/>
        </p:xfrm>
        <a:graphic>
          <a:graphicData uri="http://schemas.openxmlformats.org/drawingml/2006/table">
            <a:tbl>
              <a:tblPr/>
              <a:tblGrid>
                <a:gridCol w="1603309">
                  <a:extLst>
                    <a:ext uri="{9D8B030D-6E8A-4147-A177-3AD203B41FA5}">
                      <a16:colId xmlns:a16="http://schemas.microsoft.com/office/drawing/2014/main" val="4031938516"/>
                    </a:ext>
                  </a:extLst>
                </a:gridCol>
                <a:gridCol w="958989">
                  <a:extLst>
                    <a:ext uri="{9D8B030D-6E8A-4147-A177-3AD203B41FA5}">
                      <a16:colId xmlns:a16="http://schemas.microsoft.com/office/drawing/2014/main" val="3873978020"/>
                    </a:ext>
                  </a:extLst>
                </a:gridCol>
                <a:gridCol w="958989">
                  <a:extLst>
                    <a:ext uri="{9D8B030D-6E8A-4147-A177-3AD203B41FA5}">
                      <a16:colId xmlns:a16="http://schemas.microsoft.com/office/drawing/2014/main" val="378807969"/>
                    </a:ext>
                  </a:extLst>
                </a:gridCol>
                <a:gridCol w="958989">
                  <a:extLst>
                    <a:ext uri="{9D8B030D-6E8A-4147-A177-3AD203B41FA5}">
                      <a16:colId xmlns:a16="http://schemas.microsoft.com/office/drawing/2014/main" val="3289740791"/>
                    </a:ext>
                  </a:extLst>
                </a:gridCol>
                <a:gridCol w="958989">
                  <a:extLst>
                    <a:ext uri="{9D8B030D-6E8A-4147-A177-3AD203B41FA5}">
                      <a16:colId xmlns:a16="http://schemas.microsoft.com/office/drawing/2014/main" val="2728883875"/>
                    </a:ext>
                  </a:extLst>
                </a:gridCol>
                <a:gridCol w="958989">
                  <a:extLst>
                    <a:ext uri="{9D8B030D-6E8A-4147-A177-3AD203B41FA5}">
                      <a16:colId xmlns:a16="http://schemas.microsoft.com/office/drawing/2014/main" val="1469280144"/>
                    </a:ext>
                  </a:extLst>
                </a:gridCol>
                <a:gridCol w="958989">
                  <a:extLst>
                    <a:ext uri="{9D8B030D-6E8A-4147-A177-3AD203B41FA5}">
                      <a16:colId xmlns:a16="http://schemas.microsoft.com/office/drawing/2014/main" val="3208792524"/>
                    </a:ext>
                  </a:extLst>
                </a:gridCol>
                <a:gridCol w="958989">
                  <a:extLst>
                    <a:ext uri="{9D8B030D-6E8A-4147-A177-3AD203B41FA5}">
                      <a16:colId xmlns:a16="http://schemas.microsoft.com/office/drawing/2014/main" val="739149673"/>
                    </a:ext>
                  </a:extLst>
                </a:gridCol>
                <a:gridCol w="1603309">
                  <a:extLst>
                    <a:ext uri="{9D8B030D-6E8A-4147-A177-3AD203B41FA5}">
                      <a16:colId xmlns:a16="http://schemas.microsoft.com/office/drawing/2014/main" val="4122787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29.05.2024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 Colloquium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05.06.2024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12.06.2024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19.06.2024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26.06.2024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03.07.2024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10.07.2024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17.07.2024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14.08.2024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Colloquium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4057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Presentation our goal.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00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Making some research about CV.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9474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Start programing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039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Collect data (videos, images)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835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 and test the data in our model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8040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COMPLETED.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45678"/>
                  </a:ext>
                </a:extLst>
              </a:tr>
            </a:tbl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0F64CC8-59A8-9846-863E-B97D32E0E453}"/>
              </a:ext>
            </a:extLst>
          </p:cNvPr>
          <p:cNvSpPr txBox="1">
            <a:spLocks/>
          </p:cNvSpPr>
          <p:nvPr/>
        </p:nvSpPr>
        <p:spPr>
          <a:xfrm>
            <a:off x="383999" y="2447982"/>
            <a:ext cx="7239786" cy="480131"/>
          </a:xfrm>
          <a:prstGeom prst="rect">
            <a:avLst/>
          </a:prstGeom>
        </p:spPr>
        <p:txBody>
          <a:bodyPr wrap="square" lIns="91440" tIns="0" rIns="91440" bIns="9144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1400"/>
            </a:pPr>
            <a:r>
              <a:rPr lang="en-GB" dirty="0">
                <a:solidFill>
                  <a:schemeClr val="dk2"/>
                </a:solidFill>
                <a:latin typeface="Montserrat Medium"/>
              </a:rPr>
              <a:t>Prototyping procedure &amp; Schedule</a:t>
            </a:r>
          </a:p>
        </p:txBody>
      </p:sp>
    </p:spTree>
    <p:extLst>
      <p:ext uri="{BB962C8B-B14F-4D97-AF65-F5344CB8AC3E}">
        <p14:creationId xmlns:p14="http://schemas.microsoft.com/office/powerpoint/2010/main" val="30233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3256" y="1859010"/>
            <a:ext cx="7344824" cy="78483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Any Questions ?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B3486-70DD-794B-471C-EBDF6376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3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2242-DE81-A77F-FB36-1D70CA9A7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6905800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References</a:t>
            </a:r>
            <a:endParaRPr lang="en-DE" dirty="0">
              <a:solidFill>
                <a:schemeClr val="dk2"/>
              </a:solidFill>
              <a:latin typeface="Montserrat Mediu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F8D686-FF6C-B1C6-72C8-ABDC84DC9CF9}"/>
              </a:ext>
            </a:extLst>
          </p:cNvPr>
          <p:cNvSpPr txBox="1"/>
          <p:nvPr/>
        </p:nvSpPr>
        <p:spPr>
          <a:xfrm>
            <a:off x="491604" y="1034721"/>
            <a:ext cx="10390909" cy="6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70000"/>
              </a:lnSpc>
              <a:buSzPts val="1400"/>
            </a:pPr>
            <a:r>
              <a:rPr lang="en-US" altLang="zh-CN" dirty="0"/>
              <a:t>Fig1:https://ieeexplore.ieee.org/stamp/</a:t>
            </a:r>
            <a:r>
              <a:rPr lang="en-US" altLang="zh-CN" dirty="0" err="1"/>
              <a:t>stamp.jsp?arnumber</a:t>
            </a:r>
            <a:r>
              <a:rPr lang="en-US" altLang="zh-CN" dirty="0"/>
              <a:t>=9075243</a:t>
            </a:r>
          </a:p>
          <a:p>
            <a:pPr algn="l">
              <a:lnSpc>
                <a:spcPct val="70000"/>
              </a:lnSpc>
              <a:buSzPts val="1400"/>
            </a:pPr>
            <a:endParaRPr lang="en-US" altLang="zh-CN" dirty="0"/>
          </a:p>
          <a:p>
            <a:pPr algn="l">
              <a:lnSpc>
                <a:spcPct val="70000"/>
              </a:lnSpc>
              <a:buSzPts val="1400"/>
            </a:pPr>
            <a:r>
              <a:rPr lang="en-US" altLang="zh-CN" dirty="0"/>
              <a:t>Fig2:Numan Khan, Syed Farhan Alam Zaidi, </a:t>
            </a:r>
            <a:r>
              <a:rPr lang="en-US" altLang="zh-CN" dirty="0" err="1"/>
              <a:t>Jaehun</a:t>
            </a:r>
            <a:r>
              <a:rPr lang="en-US" altLang="zh-CN" dirty="0"/>
              <a:t> Yang, Construction Work-Stage-Based Rule Compliance Monitoring Framework Using Computer Vision (CV) Technology</a:t>
            </a:r>
          </a:p>
          <a:p>
            <a:pPr algn="l">
              <a:lnSpc>
                <a:spcPct val="70000"/>
              </a:lnSpc>
              <a:buSzPts val="1400"/>
            </a:pPr>
            <a:endParaRPr lang="en-US" altLang="zh-CN" dirty="0"/>
          </a:p>
          <a:p>
            <a:pPr algn="l">
              <a:lnSpc>
                <a:spcPct val="70000"/>
              </a:lnSpc>
              <a:buSzPts val="1400"/>
            </a:pPr>
            <a:r>
              <a:rPr lang="en-US" altLang="zh-CN" dirty="0"/>
              <a:t>Fig3: Numan Khan, Syed Farhan Alam Zaidi, </a:t>
            </a:r>
            <a:r>
              <a:rPr lang="en-US" altLang="zh-CN" dirty="0" err="1"/>
              <a:t>Jaehun</a:t>
            </a:r>
            <a:r>
              <a:rPr lang="en-US" altLang="zh-CN" dirty="0"/>
              <a:t> Yang, Construction Work-Stage-Based Rule Compliance Monitoring Framework Using Computer Vision (CV) Technology</a:t>
            </a:r>
          </a:p>
          <a:p>
            <a:pPr algn="l">
              <a:lnSpc>
                <a:spcPct val="70000"/>
              </a:lnSpc>
              <a:buSzPts val="1400"/>
            </a:pP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r>
              <a:rPr lang="en-US" altLang="zh-CN" dirty="0"/>
              <a:t>Fig</a:t>
            </a:r>
            <a:r>
              <a:rPr lang="tr-TR" altLang="zh-CN" dirty="0"/>
              <a:t>4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https://viso.ai/applications/computer-vision-in-construction/</a:t>
            </a: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r>
              <a:rPr lang="en-US" altLang="zh-CN" dirty="0"/>
              <a:t>Fig5: </a:t>
            </a:r>
            <a:r>
              <a:rPr lang="en-US" altLang="zh-CN" dirty="0">
                <a:hlinkClick r:id="rId2"/>
              </a:rPr>
              <a:t>https://viso.ai/applications/computer-vision-in-construction/</a:t>
            </a: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r>
              <a:rPr lang="en-US" altLang="zh-CN" dirty="0"/>
              <a:t>Fig6: </a:t>
            </a:r>
            <a:r>
              <a:rPr lang="en-US" altLang="zh-CN" dirty="0">
                <a:hlinkClick r:id="rId3"/>
              </a:rPr>
              <a:t>https://docs.ultralytics.com/</a:t>
            </a:r>
            <a:r>
              <a:rPr lang="en-US" altLang="zh-CN" dirty="0"/>
              <a:t> </a:t>
            </a:r>
          </a:p>
          <a:p>
            <a:pPr>
              <a:lnSpc>
                <a:spcPct val="70000"/>
              </a:lnSpc>
              <a:buSzPts val="1400"/>
            </a:pP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r>
              <a:rPr lang="en-US" altLang="zh-CN" dirty="0"/>
              <a:t>Fig ‘manual entry’ &amp; ‘Problems’ : https://files.oaiusercontent.com/</a:t>
            </a:r>
          </a:p>
          <a:p>
            <a:pPr>
              <a:lnSpc>
                <a:spcPct val="70000"/>
              </a:lnSpc>
              <a:buSzPts val="1400"/>
            </a:pP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r>
              <a:rPr lang="en-US" altLang="zh-CN" dirty="0"/>
              <a:t>Fig ‘re-examinations’ :</a:t>
            </a:r>
            <a:r>
              <a:rPr lang="de-DE" altLang="zh-CN" dirty="0">
                <a:ea typeface="Calibri" panose="020F0502020204030204" pitchFamily="34" charset="0"/>
                <a:cs typeface="Calibri" panose="020F0502020204030204" pitchFamily="34" charset="0"/>
              </a:rPr>
              <a:t>https://www.reinforcing-bar.com/img/check-reinforcing-steel-bars-spacing.jpg</a:t>
            </a:r>
          </a:p>
          <a:p>
            <a:pPr>
              <a:lnSpc>
                <a:spcPct val="70000"/>
              </a:lnSpc>
              <a:buSzPts val="1400"/>
            </a:pPr>
            <a:endParaRPr lang="de-DE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  <a:buSzPts val="1400"/>
            </a:pPr>
            <a:r>
              <a:rPr lang="en-US" altLang="zh-CN" dirty="0">
                <a:ea typeface="Calibri" panose="020F0502020204030204" pitchFamily="34" charset="0"/>
                <a:cs typeface="Calibri" panose="020F0502020204030204" pitchFamily="34" charset="0"/>
              </a:rPr>
              <a:t>Fig  </a:t>
            </a:r>
            <a:r>
              <a:rPr lang="zh-CN" altLang="en-US" dirty="0">
                <a:ea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de-DE" altLang="zh-CN" dirty="0" err="1"/>
              <a:t>Mask</a:t>
            </a:r>
            <a:r>
              <a:rPr lang="de-DE" altLang="zh-CN" dirty="0"/>
              <a:t> R-CNN</a:t>
            </a:r>
            <a:r>
              <a:rPr lang="zh-CN" altLang="en-US" dirty="0"/>
              <a:t>’</a:t>
            </a:r>
            <a:r>
              <a:rPr lang="en-US" altLang="zh-CN" dirty="0"/>
              <a:t>:https://paperswithcode.com/method/mask-r-</a:t>
            </a:r>
            <a:r>
              <a:rPr lang="en-US" altLang="zh-CN" dirty="0" err="1"/>
              <a:t>cnn</a:t>
            </a: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r>
              <a:rPr lang="en-US" altLang="zh-CN" dirty="0"/>
              <a:t>Fig  ‘</a:t>
            </a:r>
            <a:r>
              <a:rPr lang="en-US" altLang="zh-CN" dirty="0" err="1"/>
              <a:t>BIM’:https</a:t>
            </a:r>
            <a:r>
              <a:rPr lang="en-US" altLang="zh-CN" dirty="0"/>
              <a:t>://www.tekla.com/resources/home/taking-your-rebar-detailing-to-the-next-level-with-the-newest-tekla-2020-and-the-new-rebar-elearning</a:t>
            </a:r>
          </a:p>
          <a:p>
            <a:pPr>
              <a:lnSpc>
                <a:spcPct val="70000"/>
              </a:lnSpc>
              <a:buSzPts val="1400"/>
            </a:pPr>
            <a:endParaRPr lang="en-US" altLang="zh-CN" dirty="0"/>
          </a:p>
          <a:p>
            <a:pPr>
              <a:lnSpc>
                <a:spcPct val="70000"/>
              </a:lnSpc>
              <a:buSzPts val="1400"/>
            </a:pPr>
            <a:r>
              <a:rPr lang="en-US" altLang="zh-CN" dirty="0"/>
              <a:t>Fig ‘AR’ and ‘</a:t>
            </a:r>
            <a:r>
              <a:rPr lang="en-US" altLang="zh-CN" dirty="0" err="1"/>
              <a:t>Hololens</a:t>
            </a:r>
            <a:r>
              <a:rPr lang="en-US" altLang="zh-CN" dirty="0"/>
              <a:t>’:https://aecmag.com/news/news-</a:t>
            </a:r>
            <a:r>
              <a:rPr lang="en-US" altLang="zh-CN" dirty="0" err="1"/>
              <a:t>trimble</a:t>
            </a:r>
            <a:r>
              <a:rPr lang="en-US" altLang="zh-CN" dirty="0"/>
              <a:t>-unveils-</a:t>
            </a:r>
            <a:r>
              <a:rPr lang="en-US" altLang="zh-CN" dirty="0" err="1"/>
              <a:t>sketchup</a:t>
            </a:r>
            <a:r>
              <a:rPr lang="en-US" altLang="zh-CN" dirty="0"/>
              <a:t>-viewer-for-</a:t>
            </a:r>
            <a:r>
              <a:rPr lang="en-US" altLang="zh-CN" dirty="0" err="1"/>
              <a:t>microsoft</a:t>
            </a:r>
            <a:r>
              <a:rPr lang="en-US" altLang="zh-CN" dirty="0"/>
              <a:t>-</a:t>
            </a:r>
            <a:r>
              <a:rPr lang="en-US" altLang="zh-CN" dirty="0" err="1"/>
              <a:t>hololens</a:t>
            </a:r>
            <a:r>
              <a:rPr lang="en-US" altLang="zh-CN"/>
              <a:t>/ &amp;https://www.microsoft.com/de-de/d/hololens-2-industrial-edition/8mqn5pzp01x5?activetab=pivot:%C3%BCbersichttab</a:t>
            </a:r>
            <a:endParaRPr lang="de-DE" altLang="zh-CN" dirty="0"/>
          </a:p>
          <a:p>
            <a:pPr>
              <a:lnSpc>
                <a:spcPct val="90000"/>
              </a:lnSpc>
              <a:buSzPts val="1400"/>
            </a:pPr>
            <a:endParaRPr lang="de-DE" altLang="zh-CN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SzPts val="1400"/>
            </a:pPr>
            <a:endParaRPr lang="zh-CN" altLang="en-US" sz="2000" dirty="0"/>
          </a:p>
          <a:p>
            <a:pPr>
              <a:lnSpc>
                <a:spcPct val="90000"/>
              </a:lnSpc>
              <a:buSzPts val="1400"/>
            </a:pPr>
            <a:endParaRPr lang="zh-CN" altLang="en-US" sz="2000" dirty="0"/>
          </a:p>
          <a:p>
            <a:pPr>
              <a:lnSpc>
                <a:spcPct val="90000"/>
              </a:lnSpc>
              <a:buSzPts val="1400"/>
            </a:pPr>
            <a:endParaRPr lang="zh-CN" altLang="en-US" sz="2000" dirty="0"/>
          </a:p>
          <a:p>
            <a:pPr algn="l">
              <a:lnSpc>
                <a:spcPct val="90000"/>
              </a:lnSpc>
              <a:buSzPts val="1400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567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3255" y="1859010"/>
            <a:ext cx="8644571" cy="78483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Research Questions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6C7855-050D-7B26-F8CC-2C68D6CC96F2}"/>
              </a:ext>
            </a:extLst>
          </p:cNvPr>
          <p:cNvSpPr/>
          <p:nvPr/>
        </p:nvSpPr>
        <p:spPr>
          <a:xfrm>
            <a:off x="414973" y="1839364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ED181-2FEA-A14B-5302-4F9F692E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for your attention Stock ...">
            <a:extLst>
              <a:ext uri="{FF2B5EF4-FFF2-40B4-BE49-F238E27FC236}">
                <a16:creationId xmlns:a16="http://schemas.microsoft.com/office/drawing/2014/main" id="{E9B1D97E-CB91-1405-9652-869F1521B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20" y="1330671"/>
            <a:ext cx="6617448" cy="375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8FDC4F-4FA5-8B7F-063B-F4D5D7F24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6905800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US" dirty="0">
                <a:solidFill>
                  <a:schemeClr val="dk2"/>
                </a:solidFill>
                <a:latin typeface="Montserrat Medium"/>
              </a:rPr>
              <a:t>The power points ends here</a:t>
            </a:r>
            <a:endParaRPr lang="en-DE" dirty="0">
              <a:solidFill>
                <a:schemeClr val="dk2"/>
              </a:solidFill>
              <a:latin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88913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novation concept illustration">
            <a:extLst>
              <a:ext uri="{FF2B5EF4-FFF2-40B4-BE49-F238E27FC236}">
                <a16:creationId xmlns:a16="http://schemas.microsoft.com/office/drawing/2014/main" id="{DAE73F83-CA0C-30C0-E141-8010E977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790" y="1133687"/>
            <a:ext cx="3093600" cy="30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342A-D614-528F-7475-3747B6AE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33025">
            <a:off x="7216827" y="1535191"/>
            <a:ext cx="1725223" cy="859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2DB5B3-C5E4-A1F7-3D24-0CA319841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75956">
            <a:off x="3098149" y="1910947"/>
            <a:ext cx="754214" cy="758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CC5D1-156A-B072-ABAF-86C8B9EEC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74161">
            <a:off x="467844" y="1670030"/>
            <a:ext cx="754214" cy="758313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952D237-D39A-30CB-8B54-031042E96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876" y="150083"/>
            <a:ext cx="11333519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Research questions.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84EBFB-6829-FAF3-3E6D-245E0FCAC55E}"/>
              </a:ext>
            </a:extLst>
          </p:cNvPr>
          <p:cNvSpPr/>
          <p:nvPr/>
        </p:nvSpPr>
        <p:spPr>
          <a:xfrm>
            <a:off x="4253912" y="2729994"/>
            <a:ext cx="850766" cy="28280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F70A8A0C-C576-029E-ED35-0A821C83803C}"/>
              </a:ext>
            </a:extLst>
          </p:cNvPr>
          <p:cNvSpPr txBox="1">
            <a:spLocks/>
          </p:cNvSpPr>
          <p:nvPr/>
        </p:nvSpPr>
        <p:spPr>
          <a:xfrm>
            <a:off x="5102553" y="678148"/>
            <a:ext cx="2650656" cy="1138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Analyse Output</a:t>
            </a:r>
            <a:endParaRPr lang="tr-T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r-T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*CV, Management Control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CE71C3-680A-847B-AB8A-8D290120DDA7}"/>
              </a:ext>
            </a:extLst>
          </p:cNvPr>
          <p:cNvSpPr/>
          <p:nvPr/>
        </p:nvSpPr>
        <p:spPr>
          <a:xfrm>
            <a:off x="7753209" y="2495330"/>
            <a:ext cx="850766" cy="28280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0269FBE8-97A6-278B-60B4-BD06BB26F9BC}"/>
              </a:ext>
            </a:extLst>
          </p:cNvPr>
          <p:cNvSpPr txBox="1">
            <a:spLocks/>
          </p:cNvSpPr>
          <p:nvPr/>
        </p:nvSpPr>
        <p:spPr>
          <a:xfrm>
            <a:off x="8953739" y="698981"/>
            <a:ext cx="2650656" cy="88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Offer assistance</a:t>
            </a:r>
            <a:endParaRPr lang="tr-T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*Alert and record</a:t>
            </a:r>
          </a:p>
        </p:txBody>
      </p:sp>
      <p:pic>
        <p:nvPicPr>
          <p:cNvPr id="21" name="Picture 4" descr="Free vector financial analytics and business analysis concept. development and diagram, chart and dynamics, economic and finance. vector illustration">
            <a:extLst>
              <a:ext uri="{FF2B5EF4-FFF2-40B4-BE49-F238E27FC236}">
                <a16:creationId xmlns:a16="http://schemas.microsoft.com/office/drawing/2014/main" id="{743AED20-6574-24C7-148C-5F738F1A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93" y="1859472"/>
            <a:ext cx="2137473" cy="173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9B597B6-597A-9420-9142-FBE4EBD90C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658" y="785671"/>
            <a:ext cx="3853342" cy="802271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Input routes and standards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5FBF6-A174-A9F6-0CF1-4B67E4735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505" y="3756114"/>
            <a:ext cx="1925849" cy="1631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624B0F-5CE6-5F0B-5C89-A69C23159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847" y="2604144"/>
            <a:ext cx="1588784" cy="12261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1A02FA-5680-EEAC-DA52-B6BA57316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26" y="2818882"/>
            <a:ext cx="1637159" cy="1264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B92B30-2CC3-6874-9EB8-708360481B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0655" y="1717230"/>
            <a:ext cx="1226841" cy="1056015"/>
          </a:xfrm>
          <a:prstGeom prst="rect">
            <a:avLst/>
          </a:prstGeom>
        </p:spPr>
      </p:pic>
      <p:pic>
        <p:nvPicPr>
          <p:cNvPr id="6" name="Picture 10" descr="Zoom lens - Free education icons">
            <a:extLst>
              <a:ext uri="{FF2B5EF4-FFF2-40B4-BE49-F238E27FC236}">
                <a16:creationId xmlns:a16="http://schemas.microsoft.com/office/drawing/2014/main" id="{14CED52B-F734-9373-F79B-77623F8F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8595">
            <a:off x="166926" y="1552689"/>
            <a:ext cx="3514130" cy="348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45D2A-EBD0-F9AB-2B7F-8A55F5D0E511}"/>
              </a:ext>
            </a:extLst>
          </p:cNvPr>
          <p:cNvSpPr txBox="1"/>
          <p:nvPr/>
        </p:nvSpPr>
        <p:spPr>
          <a:xfrm>
            <a:off x="3583958" y="4073625"/>
            <a:ext cx="8388432" cy="14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9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Can the real-time detection model YOLO identify stirrups, longitudinal bars, and other reinforcements tied to columns and beams?</a:t>
            </a:r>
          </a:p>
          <a:p>
            <a:pPr marL="285750" indent="-285750">
              <a:lnSpc>
                <a:spcPct val="9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With the addition of segmentation and tracking layers, can YOLO analyze area and count information? </a:t>
            </a:r>
          </a:p>
          <a:p>
            <a:pPr marL="285750" indent="-285750">
              <a:lnSpc>
                <a:spcPct val="9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Can YOLO recognize the relative positions of stirrups or longitudinal bars in 3D space?</a:t>
            </a:r>
          </a:p>
        </p:txBody>
      </p:sp>
    </p:spTree>
    <p:extLst>
      <p:ext uri="{BB962C8B-B14F-4D97-AF65-F5344CB8AC3E}">
        <p14:creationId xmlns:p14="http://schemas.microsoft.com/office/powerpoint/2010/main" val="12974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30F0E927-5443-6AC5-7A4F-1CBB59706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599" y="517688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Prototype Results 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FB42CE00-F728-0CD0-7322-1E4979ACF14E}"/>
              </a:ext>
            </a:extLst>
          </p:cNvPr>
          <p:cNvSpPr txBox="1"/>
          <p:nvPr/>
        </p:nvSpPr>
        <p:spPr>
          <a:xfrm>
            <a:off x="5250766" y="6380474"/>
            <a:ext cx="3221407" cy="15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1100" dirty="0"/>
              <a:t>Fig1: Injuries in Europe construction</a:t>
            </a:r>
            <a:endParaRPr lang="zh-CN" altLang="en-US" sz="1100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60837DB-9396-7462-8C90-46F0B49E6933}"/>
              </a:ext>
            </a:extLst>
          </p:cNvPr>
          <p:cNvSpPr txBox="1">
            <a:spLocks/>
          </p:cNvSpPr>
          <p:nvPr/>
        </p:nvSpPr>
        <p:spPr>
          <a:xfrm>
            <a:off x="57427" y="1092223"/>
            <a:ext cx="3491315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3d-feature recognition</a:t>
            </a:r>
          </a:p>
        </p:txBody>
      </p:sp>
      <p:pic>
        <p:nvPicPr>
          <p:cNvPr id="2" name="无标题视频——使用Clipchamp制作 (1)">
            <a:hlinkClick r:id="" action="ppaction://media"/>
            <a:extLst>
              <a:ext uri="{FF2B5EF4-FFF2-40B4-BE49-F238E27FC236}">
                <a16:creationId xmlns:a16="http://schemas.microsoft.com/office/drawing/2014/main" id="{175AE550-74F6-A228-AC3D-13EE694EC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98049"/>
            <a:ext cx="5791830" cy="3461902"/>
          </a:xfrm>
          <a:prstGeom prst="rect">
            <a:avLst/>
          </a:prstGeom>
        </p:spPr>
      </p:pic>
      <p:pic>
        <p:nvPicPr>
          <p:cNvPr id="4" name="无标题视频——使用Clipchamp制作 (2)">
            <a:hlinkClick r:id="" action="ppaction://media"/>
            <a:extLst>
              <a:ext uri="{FF2B5EF4-FFF2-40B4-BE49-F238E27FC236}">
                <a16:creationId xmlns:a16="http://schemas.microsoft.com/office/drawing/2014/main" id="{07F07C28-9A08-3C27-CFAF-AC7BAFBE72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2833" y="1698049"/>
            <a:ext cx="5679167" cy="3461902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ED1A9E7-3F95-AE5E-F41B-1B24E4E44490}"/>
              </a:ext>
            </a:extLst>
          </p:cNvPr>
          <p:cNvSpPr txBox="1">
            <a:spLocks/>
          </p:cNvSpPr>
          <p:nvPr/>
        </p:nvSpPr>
        <p:spPr>
          <a:xfrm>
            <a:off x="709319" y="5510066"/>
            <a:ext cx="4260531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Model </a:t>
            </a:r>
            <a:r>
              <a:rPr lang="en-US" dirty="0" err="1">
                <a:solidFill>
                  <a:srgbClr val="FF0000"/>
                </a:solidFill>
              </a:rPr>
              <a:t>catched</a:t>
            </a:r>
            <a:r>
              <a:rPr lang="en-US" dirty="0">
                <a:solidFill>
                  <a:srgbClr val="FF0000"/>
                </a:solidFill>
              </a:rPr>
              <a:t> 3d-feature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9995CFF-B73C-F70A-8EAE-B56A8B23F847}"/>
              </a:ext>
            </a:extLst>
          </p:cNvPr>
          <p:cNvSpPr txBox="1">
            <a:spLocks/>
          </p:cNvSpPr>
          <p:nvPr/>
        </p:nvSpPr>
        <p:spPr>
          <a:xfrm>
            <a:off x="7222150" y="5535382"/>
            <a:ext cx="4260531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Model missed 3d-feature</a:t>
            </a:r>
          </a:p>
        </p:txBody>
      </p:sp>
    </p:spTree>
    <p:extLst>
      <p:ext uri="{BB962C8B-B14F-4D97-AF65-F5344CB8AC3E}">
        <p14:creationId xmlns:p14="http://schemas.microsoft.com/office/powerpoint/2010/main" val="30670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6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DFE0E51-5850-63C6-EBA8-8E0A279C185D}"/>
              </a:ext>
            </a:extLst>
          </p:cNvPr>
          <p:cNvSpPr txBox="1">
            <a:spLocks/>
          </p:cNvSpPr>
          <p:nvPr/>
        </p:nvSpPr>
        <p:spPr>
          <a:xfrm>
            <a:off x="614472" y="1019346"/>
            <a:ext cx="3582987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Distance-Results-Video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30F0E927-5443-6AC5-7A4F-1CBB59706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599" y="517688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Prototype Results 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FB42CE00-F728-0CD0-7322-1E4979ACF14E}"/>
              </a:ext>
            </a:extLst>
          </p:cNvPr>
          <p:cNvSpPr txBox="1"/>
          <p:nvPr/>
        </p:nvSpPr>
        <p:spPr>
          <a:xfrm>
            <a:off x="5250766" y="6380474"/>
            <a:ext cx="3221407" cy="15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1100" dirty="0"/>
              <a:t>Fig1: Injuries in Europe construction</a:t>
            </a:r>
            <a:endParaRPr lang="zh-CN" altLang="en-US" sz="11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2565C-57B7-7269-75A7-8BADF44406C9}"/>
              </a:ext>
            </a:extLst>
          </p:cNvPr>
          <p:cNvSpPr txBox="1">
            <a:spLocks/>
          </p:cNvSpPr>
          <p:nvPr/>
        </p:nvSpPr>
        <p:spPr>
          <a:xfrm>
            <a:off x="7458723" y="1019346"/>
            <a:ext cx="3491315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Counting-Results-Video</a:t>
            </a:r>
          </a:p>
        </p:txBody>
      </p:sp>
      <p:pic>
        <p:nvPicPr>
          <p:cNvPr id="3" name="Distance-Results-Video">
            <a:hlinkClick r:id="" action="ppaction://media"/>
            <a:extLst>
              <a:ext uri="{FF2B5EF4-FFF2-40B4-BE49-F238E27FC236}">
                <a16:creationId xmlns:a16="http://schemas.microsoft.com/office/drawing/2014/main" id="{0F93F5F7-C9E9-0AFD-B796-7A61AA7EC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0850" y="1656492"/>
            <a:ext cx="5283200" cy="3048000"/>
          </a:xfrm>
          <a:prstGeom prst="rect">
            <a:avLst/>
          </a:prstGeom>
        </p:spPr>
      </p:pic>
      <p:pic>
        <p:nvPicPr>
          <p:cNvPr id="4" name="Counting-Results-Video">
            <a:hlinkClick r:id="" action="ppaction://media"/>
            <a:extLst>
              <a:ext uri="{FF2B5EF4-FFF2-40B4-BE49-F238E27FC236}">
                <a16:creationId xmlns:a16="http://schemas.microsoft.com/office/drawing/2014/main" id="{CBF527DD-74FC-C493-2306-81AF2206E13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0950" y="1656492"/>
            <a:ext cx="541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8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8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30F0E927-5443-6AC5-7A4F-1CBB59706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599" y="517688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Prototype Process 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FB42CE00-F728-0CD0-7322-1E4979ACF14E}"/>
              </a:ext>
            </a:extLst>
          </p:cNvPr>
          <p:cNvSpPr txBox="1"/>
          <p:nvPr/>
        </p:nvSpPr>
        <p:spPr>
          <a:xfrm>
            <a:off x="5250766" y="6380474"/>
            <a:ext cx="3221407" cy="15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1100" dirty="0"/>
              <a:t>Fig1: Injuries in Europe construction</a:t>
            </a:r>
            <a:endParaRPr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18E312-35C6-5255-B2ED-520EE7CA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149" y="517688"/>
            <a:ext cx="5924281" cy="53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706D67-0AE8-2833-AE5C-A49A6955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16" y="3324800"/>
            <a:ext cx="3759455" cy="1688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DEA9C-11F1-860F-E3FD-920A9B5D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29" b="53351"/>
          <a:stretch/>
        </p:blipFill>
        <p:spPr>
          <a:xfrm>
            <a:off x="3745598" y="1146796"/>
            <a:ext cx="3908488" cy="1836774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341A95A8-7B10-1207-ECC8-454CFA42C762}"/>
              </a:ext>
            </a:extLst>
          </p:cNvPr>
          <p:cNvSpPr/>
          <p:nvPr/>
        </p:nvSpPr>
        <p:spPr>
          <a:xfrm rot="8189787" flipH="1">
            <a:off x="1604007" y="1915700"/>
            <a:ext cx="3373519" cy="2011625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8237364"/>
              <a:gd name="adj5" fmla="val 2975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E177F37-899E-AB74-E40B-60FB788E3B1B}"/>
              </a:ext>
            </a:extLst>
          </p:cNvPr>
          <p:cNvSpPr txBox="1">
            <a:spLocks/>
          </p:cNvSpPr>
          <p:nvPr/>
        </p:nvSpPr>
        <p:spPr>
          <a:xfrm>
            <a:off x="8695528" y="5013034"/>
            <a:ext cx="2883397" cy="80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Analysis Model performance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C49790FA-EFD5-4D78-F423-73F3BDB7868B}"/>
              </a:ext>
            </a:extLst>
          </p:cNvPr>
          <p:cNvSpPr/>
          <p:nvPr/>
        </p:nvSpPr>
        <p:spPr>
          <a:xfrm rot="401513" flipH="1">
            <a:off x="2274166" y="2845937"/>
            <a:ext cx="5615133" cy="2613312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30F0E927-5443-6AC5-7A4F-1CBB59706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599" y="517688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Research Process - Modeling Training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FB42CE00-F728-0CD0-7322-1E4979ACF14E}"/>
              </a:ext>
            </a:extLst>
          </p:cNvPr>
          <p:cNvSpPr txBox="1"/>
          <p:nvPr/>
        </p:nvSpPr>
        <p:spPr>
          <a:xfrm>
            <a:off x="5250766" y="6380474"/>
            <a:ext cx="3221407" cy="15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1100" dirty="0"/>
              <a:t>Fig1: Injuries in Europe construction</a:t>
            </a:r>
            <a:endParaRPr lang="zh-CN" altLang="en-US" sz="1100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60837DB-9396-7462-8C90-46F0B49E6933}"/>
              </a:ext>
            </a:extLst>
          </p:cNvPr>
          <p:cNvSpPr txBox="1">
            <a:spLocks/>
          </p:cNvSpPr>
          <p:nvPr/>
        </p:nvSpPr>
        <p:spPr>
          <a:xfrm>
            <a:off x="2794841" y="4099624"/>
            <a:ext cx="3014271" cy="80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Data collation and labeling</a:t>
            </a: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B7349C60-60F4-936E-64F9-5EC0182FB867}"/>
              </a:ext>
            </a:extLst>
          </p:cNvPr>
          <p:cNvSpPr/>
          <p:nvPr/>
        </p:nvSpPr>
        <p:spPr>
          <a:xfrm rot="14297360" flipH="1">
            <a:off x="6793809" y="1740299"/>
            <a:ext cx="2624679" cy="1819844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707570"/>
              <a:gd name="adj5" fmla="val 2975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DFE0E51-5850-63C6-EBA8-8E0A279C185D}"/>
              </a:ext>
            </a:extLst>
          </p:cNvPr>
          <p:cNvSpPr txBox="1">
            <a:spLocks/>
          </p:cNvSpPr>
          <p:nvPr/>
        </p:nvSpPr>
        <p:spPr>
          <a:xfrm>
            <a:off x="7439771" y="1402460"/>
            <a:ext cx="4260531" cy="93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expanding the dataset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altLang="zh-CN" dirty="0">
                <a:solidFill>
                  <a:srgbClr val="FF0000"/>
                </a:solidFill>
              </a:rPr>
              <a:t>tuning hyperparameter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 descr="A colorful lines on a wall&#10;&#10;Description automatically generated with medium confidence">
            <a:extLst>
              <a:ext uri="{FF2B5EF4-FFF2-40B4-BE49-F238E27FC236}">
                <a16:creationId xmlns:a16="http://schemas.microsoft.com/office/drawing/2014/main" id="{388E5DFC-E033-6C76-7BA3-CFEE6C709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7" y="3072880"/>
            <a:ext cx="2651288" cy="24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8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3" grpId="0" animBg="1"/>
      <p:bldP spid="16" grpId="0"/>
      <p:bldP spid="3" grpId="0"/>
      <p:bldP spid="4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30F0E927-5443-6AC5-7A4F-1CBB59706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599" y="524945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Research Results Analysis - Modeling Training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60837DB-9396-7462-8C90-46F0B49E6933}"/>
              </a:ext>
            </a:extLst>
          </p:cNvPr>
          <p:cNvSpPr txBox="1">
            <a:spLocks/>
          </p:cNvSpPr>
          <p:nvPr/>
        </p:nvSpPr>
        <p:spPr>
          <a:xfrm>
            <a:off x="231599" y="1251818"/>
            <a:ext cx="7257772" cy="397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Data collation and labeling</a:t>
            </a:r>
          </a:p>
          <a:p>
            <a:r>
              <a:rPr lang="en-US" sz="1800" i="1" dirty="0"/>
              <a:t>By labeling the same type of rebar located in the background as "back-ground," we enabled the model to recognize the 3D position and identify the rebar in the foreground.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Expanding the dataset and </a:t>
            </a:r>
            <a:r>
              <a:rPr lang="en-US" altLang="zh-CN" dirty="0">
                <a:solidFill>
                  <a:schemeClr val="tx1"/>
                </a:solidFill>
              </a:rPr>
              <a:t>tuning hyperparameter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800" i="1" dirty="0"/>
              <a:t>By altering the brightness, color temperature, and modifying the backgrounds , we expanded 60 images to 1700 images and result in a better analysis output.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Analysis Model performance</a:t>
            </a:r>
          </a:p>
          <a:p>
            <a:r>
              <a:rPr lang="en-US" sz="1800" i="1" dirty="0"/>
              <a:t>Overfitting due to the limited column types and  high distinguishability of rebar in our handmade models.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2ECCB4-A963-8107-175A-A67F0EEE6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4"/>
          <a:stretch/>
        </p:blipFill>
        <p:spPr>
          <a:xfrm>
            <a:off x="7630475" y="909534"/>
            <a:ext cx="4068040" cy="43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DFE0E51-5850-63C6-EBA8-8E0A279C185D}"/>
              </a:ext>
            </a:extLst>
          </p:cNvPr>
          <p:cNvSpPr txBox="1">
            <a:spLocks/>
          </p:cNvSpPr>
          <p:nvPr/>
        </p:nvSpPr>
        <p:spPr>
          <a:xfrm>
            <a:off x="3905256" y="1637940"/>
            <a:ext cx="3582987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Distance-Results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E177F37-899E-AB74-E40B-60FB788E3B1B}"/>
              </a:ext>
            </a:extLst>
          </p:cNvPr>
          <p:cNvSpPr txBox="1">
            <a:spLocks/>
          </p:cNvSpPr>
          <p:nvPr/>
        </p:nvSpPr>
        <p:spPr>
          <a:xfrm>
            <a:off x="9122120" y="2123659"/>
            <a:ext cx="1945959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Annotation</a:t>
            </a:r>
          </a:p>
        </p:txBody>
      </p:sp>
      <p:sp>
        <p:nvSpPr>
          <p:cNvPr id="12" name="Shape 11">
            <a:extLst>
              <a:ext uri="{FF2B5EF4-FFF2-40B4-BE49-F238E27FC236}">
                <a16:creationId xmlns:a16="http://schemas.microsoft.com/office/drawing/2014/main" id="{6B0059D8-1F6E-5497-4991-E3CE7442DB1B}"/>
              </a:ext>
            </a:extLst>
          </p:cNvPr>
          <p:cNvSpPr/>
          <p:nvPr/>
        </p:nvSpPr>
        <p:spPr>
          <a:xfrm rot="1273020">
            <a:off x="1568115" y="3408348"/>
            <a:ext cx="2716537" cy="1641686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589685"/>
              <a:gd name="adj5" fmla="val 74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C49790FA-EFD5-4D78-F423-73F3BDB7868B}"/>
              </a:ext>
            </a:extLst>
          </p:cNvPr>
          <p:cNvSpPr/>
          <p:nvPr/>
        </p:nvSpPr>
        <p:spPr>
          <a:xfrm rot="11540604" flipH="1" flipV="1">
            <a:off x="7061415" y="4072553"/>
            <a:ext cx="2611149" cy="1557694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788779"/>
              <a:gd name="adj5" fmla="val 77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30F0E927-5443-6AC5-7A4F-1CBB59706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599" y="517688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Research Results Analysis – Model Output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FB42CE00-F728-0CD0-7322-1E4979ACF14E}"/>
              </a:ext>
            </a:extLst>
          </p:cNvPr>
          <p:cNvSpPr txBox="1"/>
          <p:nvPr/>
        </p:nvSpPr>
        <p:spPr>
          <a:xfrm>
            <a:off x="5250766" y="6380474"/>
            <a:ext cx="3221407" cy="15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1100" dirty="0"/>
              <a:t>Fig1: Injuries in Europe construction</a:t>
            </a:r>
            <a:endParaRPr lang="zh-CN" altLang="en-US" sz="1100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60837DB-9396-7462-8C90-46F0B49E6933}"/>
              </a:ext>
            </a:extLst>
          </p:cNvPr>
          <p:cNvSpPr txBox="1">
            <a:spLocks/>
          </p:cNvSpPr>
          <p:nvPr/>
        </p:nvSpPr>
        <p:spPr>
          <a:xfrm>
            <a:off x="0" y="1321388"/>
            <a:ext cx="3905256" cy="80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/>
              <a:t>Bounding boxes with class-specific annotations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CBDCB0-61A1-0A71-3C2E-1048561E7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3" t="-672" r="13660" b="-1046"/>
          <a:stretch/>
        </p:blipFill>
        <p:spPr>
          <a:xfrm>
            <a:off x="123389" y="2330597"/>
            <a:ext cx="3337361" cy="1785368"/>
          </a:xfrm>
          <a:prstGeom prst="rect">
            <a:avLst/>
          </a:prstGeom>
        </p:spPr>
      </p:pic>
      <p:pic>
        <p:nvPicPr>
          <p:cNvPr id="5" name="图片 4" descr="围栏里的建筑&#10;&#10;中度可信度描述已自动生成">
            <a:extLst>
              <a:ext uri="{FF2B5EF4-FFF2-40B4-BE49-F238E27FC236}">
                <a16:creationId xmlns:a16="http://schemas.microsoft.com/office/drawing/2014/main" id="{7983EFD4-9E0D-C03D-FBCF-0C61B781F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64" y="2294702"/>
            <a:ext cx="4055506" cy="2439640"/>
          </a:xfrm>
          <a:prstGeom prst="rect">
            <a:avLst/>
          </a:prstGeom>
        </p:spPr>
      </p:pic>
      <p:pic>
        <p:nvPicPr>
          <p:cNvPr id="9" name="图片 8" descr="图片包含 建筑, 桌子, 椅子, 木&#10;&#10;描述已自动生成">
            <a:extLst>
              <a:ext uri="{FF2B5EF4-FFF2-40B4-BE49-F238E27FC236}">
                <a16:creationId xmlns:a16="http://schemas.microsoft.com/office/drawing/2014/main" id="{40F04F1D-422E-4FFD-EE98-F36870DBA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22" y="2781686"/>
            <a:ext cx="3766954" cy="21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2" grpId="0" animBg="1"/>
      <p:bldP spid="13" grpId="0" animBg="1"/>
      <p:bldP spid="16" grpId="0"/>
      <p:bldP spid="3" grpId="0"/>
    </p:bldLst>
  </p:timing>
</p:sld>
</file>

<file path=ppt/theme/theme1.xml><?xml version="1.0" encoding="utf-8"?>
<a:theme xmlns:a="http://schemas.openxmlformats.org/drawingml/2006/main" name="Footer">
  <a:themeElements>
    <a:clrScheme name="Custom 2">
      <a:dk1>
        <a:sysClr val="windowText" lastClr="000000"/>
      </a:dk1>
      <a:lt1>
        <a:sysClr val="window" lastClr="FFFFFF"/>
      </a:lt1>
      <a:dk2>
        <a:srgbClr val="034A90"/>
      </a:dk2>
      <a:lt2>
        <a:srgbClr val="5B9BD5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lnSpc>
            <a:spcPct val="90000"/>
          </a:lnSpc>
          <a:buSzPts val="1400"/>
          <a:defRPr sz="3800" dirty="0" smtClean="0">
            <a:solidFill>
              <a:schemeClr val="l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034A90"/>
    </a:dk2>
    <a:lt2>
      <a:srgbClr val="5B9BD5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59e1a49-fb1c-4073-a929-b6f0494863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33785803221F140A2FF4423200F6BA3" ma:contentTypeVersion="6" ma:contentTypeDescription="Ein neues Dokument erstellen." ma:contentTypeScope="" ma:versionID="78e642d55cc7c174ba6b130455f024f8">
  <xsd:schema xmlns:xsd="http://www.w3.org/2001/XMLSchema" xmlns:xs="http://www.w3.org/2001/XMLSchema" xmlns:p="http://schemas.microsoft.com/office/2006/metadata/properties" xmlns:ns3="559e1a49-fb1c-4073-a929-b6f049486379" targetNamespace="http://schemas.microsoft.com/office/2006/metadata/properties" ma:root="true" ma:fieldsID="5867c06e7189e5049e1f7c8ece8d4257" ns3:_="">
    <xsd:import namespace="559e1a49-fb1c-4073-a929-b6f0494863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9e1a49-fb1c-4073-a929-b6f0494863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DBFFBF-8D93-43F5-A510-DFE0E1543B90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59e1a49-fb1c-4073-a929-b6f04948637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082D27-FBCA-4590-89D4-4745A73C6A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9e1a49-fb1c-4073-a929-b6f0494863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2AD99B-99A2-44CC-9BB2-E572495078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5781</TotalTime>
  <Words>825</Words>
  <Application>Microsoft Office PowerPoint</Application>
  <PresentationFormat>宽屏</PresentationFormat>
  <Paragraphs>198</Paragraphs>
  <Slides>20</Slides>
  <Notes>6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Montserrat Medium</vt:lpstr>
      <vt:lpstr>Montserrat</vt:lpstr>
      <vt:lpstr>PT Sans Narrow</vt:lpstr>
      <vt:lpstr>Calibri</vt:lpstr>
      <vt:lpstr>Arial</vt:lpstr>
      <vt:lpstr>Montserrat SemiBold</vt:lpstr>
      <vt:lpstr>Wingdings</vt:lpstr>
      <vt:lpstr>Footer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LiZhuopeng</dc:creator>
  <cp:lastModifiedBy>Xingying Li</cp:lastModifiedBy>
  <cp:revision>75</cp:revision>
  <dcterms:created xsi:type="dcterms:W3CDTF">2022-05-18T09:36:17Z</dcterms:created>
  <dcterms:modified xsi:type="dcterms:W3CDTF">2024-07-16T21:49:55Z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0x010100933785803221F140A2FF4423200F6BA3</vt:lpwstr>
  </property>
</Properties>
</file>